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0-3.png>
</file>

<file path=ppt/media/image-10-4.png>
</file>

<file path=ppt/media/image-10-5.png>
</file>

<file path=ppt/media/image-11-1.png>
</file>

<file path=ppt/media/image-11-2.png>
</file>

<file path=ppt/media/image-12-1.png>
</file>

<file path=ppt/media/image-12-2.png>
</file>

<file path=ppt/media/image-12-3.png>
</file>

<file path=ppt/media/image-13-1.png>
</file>

<file path=ppt/media/image-13-2.png>
</file>

<file path=ppt/media/image-13-3.png>
</file>

<file path=ppt/media/image-13-4.png>
</file>

<file path=ppt/media/image-14-1.png>
</file>

<file path=ppt/media/image-14-2.png>
</file>

<file path=ppt/media/image-14-3.png>
</file>

<file path=ppt/media/image-15-1.png>
</file>

<file path=ppt/media/image-15-2.png>
</file>

<file path=ppt/media/image-15-3.png>
</file>

<file path=ppt/media/image-15-4.png>
</file>

<file path=ppt/media/image-15-5.png>
</file>

<file path=ppt/media/image-15-6.png>
</file>

<file path=ppt/media/image-15-7.png>
</file>

<file path=ppt/media/image-16-1.png>
</file>

<file path=ppt/media/image-16-2.png>
</file>

<file path=ppt/media/image-16-3.png>
</file>

<file path=ppt/media/image-16-4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4" Type="http://schemas.openxmlformats.org/officeDocument/2006/relationships/image" Target="../media/image-13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image" Target="../media/image-1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image" Target="../media/image-15-4.png"/><Relationship Id="rId5" Type="http://schemas.openxmlformats.org/officeDocument/2006/relationships/image" Target="../media/image-15-5.png"/><Relationship Id="rId6" Type="http://schemas.openxmlformats.org/officeDocument/2006/relationships/image" Target="../media/image-15-6.png"/><Relationship Id="rId7" Type="http://schemas.openxmlformats.org/officeDocument/2006/relationships/image" Target="../media/image-15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image" Target="../media/image-16-3.png"/><Relationship Id="rId4" Type="http://schemas.openxmlformats.org/officeDocument/2006/relationships/image" Target="../media/image-16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98640"/>
            <a:ext cx="7477601" cy="38328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EE321 Final Project: Zumo Robot Object Detection and Counting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5664756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Exploring the challenges and solutions in programming a Zumo robot to autonomously navigate an arena, detect objects with infrared sensors, and count them using LED blinks.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089303"/>
            <a:ext cx="818983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Search Algorithm Development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763" y="2228017"/>
            <a:ext cx="1547932" cy="12801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909542" y="2804517"/>
            <a:ext cx="12013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499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5965865" y="2450187"/>
            <a:ext cx="242732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Explore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5965865" y="2930604"/>
            <a:ext cx="242732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Scan the arena perimeter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99177" y="3522732"/>
            <a:ext cx="6151364" cy="13871"/>
          </a:xfrm>
          <a:prstGeom prst="rect">
            <a:avLst/>
          </a:prstGeom>
          <a:solidFill>
            <a:srgbClr val="16FFBB"/>
          </a:solidFill>
          <a:ln/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737" y="3563660"/>
            <a:ext cx="3095863" cy="128016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892397" y="3981569"/>
            <a:ext cx="15442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499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6739771" y="3785830"/>
            <a:ext cx="232219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Detect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6739771" y="4266248"/>
            <a:ext cx="232219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Identify object locations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6573083" y="4858375"/>
            <a:ext cx="5377458" cy="13871"/>
          </a:xfrm>
          <a:prstGeom prst="rect">
            <a:avLst/>
          </a:prstGeom>
          <a:solidFill>
            <a:srgbClr val="29DDDA"/>
          </a:solidFill>
          <a:ln/>
        </p:spPr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7712" y="4899303"/>
            <a:ext cx="4643914" cy="128016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4888349" y="5317212"/>
            <a:ext cx="16263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499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187" dirty="0"/>
          </a:p>
        </p:txBody>
      </p:sp>
      <p:sp>
        <p:nvSpPr>
          <p:cNvPr id="17" name="Text 11"/>
          <p:cNvSpPr/>
          <p:nvPr/>
        </p:nvSpPr>
        <p:spPr>
          <a:xfrm>
            <a:off x="7513796" y="5121473"/>
            <a:ext cx="270807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Knock Down Objects</a:t>
            </a:r>
            <a:endParaRPr lang="en-US" sz="2187" dirty="0"/>
          </a:p>
        </p:txBody>
      </p:sp>
      <p:sp>
        <p:nvSpPr>
          <p:cNvPr id="18" name="Text 12"/>
          <p:cNvSpPr/>
          <p:nvPr/>
        </p:nvSpPr>
        <p:spPr>
          <a:xfrm>
            <a:off x="7513796" y="5601891"/>
            <a:ext cx="270807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Count objects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2624376" y="6429375"/>
            <a:ext cx="938164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developed a simple search algorithm to systematically scan the arena, detect objects using the infrared sensor and use motors to knock down that object also counting</a:t>
            </a:r>
            <a:endParaRPr lang="en-US" sz="1750" dirty="0"/>
          </a:p>
        </p:txBody>
      </p:sp>
      <p:pic>
        <p:nvPicPr>
          <p:cNvPr id="20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132052"/>
            <a:ext cx="696182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Method: Search Algorithm </a:t>
            </a:r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
</a:t>
            </a:r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and Obstacle Detection 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979777" y="3965138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Robot turns alternately left and right, moves forward periodically.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979777" y="4409361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Uses turnCount variable to track turns and handleBorderDetection() to stay within borders.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979777" y="4853583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Zumo moves forward and continuously turns left if no white ground is detected.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979777" y="5297805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On detecting an obstacle, it moves forward, knocks it down, counts it, and moves backward.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979777" y="5742027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Buzzer sounds on object detection.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076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12644" y="430173"/>
            <a:ext cx="4868823" cy="4888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49"/>
              </a:lnSpc>
              <a:buNone/>
            </a:pPr>
            <a:r>
              <a:rPr lang="en-US" sz="3079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Algorithm Implementation</a:t>
            </a:r>
            <a:endParaRPr lang="en-US" sz="3079" dirty="0"/>
          </a:p>
        </p:txBody>
      </p:sp>
      <p:sp>
        <p:nvSpPr>
          <p:cNvPr id="5" name="Text 2"/>
          <p:cNvSpPr/>
          <p:nvPr/>
        </p:nvSpPr>
        <p:spPr>
          <a:xfrm>
            <a:off x="4012644" y="1153597"/>
            <a:ext cx="6605111" cy="5005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71"/>
              </a:lnSpc>
              <a:buNone/>
            </a:pPr>
            <a:r>
              <a:rPr lang="en-US" sz="1232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Below are snippets of the code used to implement the search algorithm of Scan for the Zumo robot:</a:t>
            </a:r>
            <a:endParaRPr lang="en-US" sz="1232" dirty="0"/>
          </a:p>
        </p:txBody>
      </p:sp>
      <p:sp>
        <p:nvSpPr>
          <p:cNvPr id="6" name="Text 3"/>
          <p:cNvSpPr/>
          <p:nvPr/>
        </p:nvSpPr>
        <p:spPr>
          <a:xfrm>
            <a:off x="4012644" y="1830110"/>
            <a:ext cx="6605111" cy="2502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71"/>
              </a:lnSpc>
              <a:buNone/>
            </a:pPr>
            <a:r>
              <a:rPr lang="en-US" sz="1232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Search Algorithm:</a:t>
            </a:r>
            <a:endParaRPr lang="en-US" sz="1232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644" y="2256353"/>
            <a:ext cx="5486876" cy="5543550"/>
          </a:xfrm>
          <a:prstGeom prst="rect">
            <a:avLst/>
          </a:prstGeom>
        </p:spPr>
      </p:pic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783604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31575" y="427673"/>
            <a:ext cx="4840605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Algorithm Implementation</a:t>
            </a:r>
            <a:endParaRPr lang="en-US" sz="3062" dirty="0"/>
          </a:p>
        </p:txBody>
      </p:sp>
      <p:sp>
        <p:nvSpPr>
          <p:cNvPr id="5" name="Text 2"/>
          <p:cNvSpPr/>
          <p:nvPr/>
        </p:nvSpPr>
        <p:spPr>
          <a:xfrm>
            <a:off x="4031575" y="1146929"/>
            <a:ext cx="6567130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Below are snippets of the code used to implement the search algorithm and obstacle detection for the Zumo robot:</a:t>
            </a:r>
            <a:endParaRPr lang="en-US" sz="1225" dirty="0"/>
          </a:p>
        </p:txBody>
      </p:sp>
      <p:sp>
        <p:nvSpPr>
          <p:cNvPr id="6" name="Text 3"/>
          <p:cNvSpPr/>
          <p:nvPr/>
        </p:nvSpPr>
        <p:spPr>
          <a:xfrm>
            <a:off x="4031575" y="1819275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Turn and Border Detection</a:t>
            </a:r>
            <a:endParaRPr lang="en-US" sz="1225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575" y="2242899"/>
            <a:ext cx="4364712" cy="231350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031575" y="4731306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 Detection and Counting</a:t>
            </a:r>
            <a:endParaRPr lang="en-US" sz="1225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575" y="5154930"/>
            <a:ext cx="6567130" cy="4201001"/>
          </a:xfrm>
          <a:prstGeom prst="rect">
            <a:avLst/>
          </a:prstGeom>
        </p:spPr>
      </p:pic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57555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Method: LED Blinking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2603183"/>
            <a:ext cx="93816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If no objects are detected for 45 seconds, the Zumo robot stops moving. The LED on the robot blinks a number of times equal to the number of objects counted. This visual indicator helps track object detection and counting progress.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637" y="3919299"/>
            <a:ext cx="5201007" cy="2734628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804916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31575" y="427673"/>
            <a:ext cx="5991939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Experimental Trials and Findings </a:t>
            </a:r>
            <a:endParaRPr lang="en-US" sz="3062" dirty="0"/>
          </a:p>
        </p:txBody>
      </p:sp>
      <p:sp>
        <p:nvSpPr>
          <p:cNvPr id="5" name="Text 2"/>
          <p:cNvSpPr/>
          <p:nvPr/>
        </p:nvSpPr>
        <p:spPr>
          <a:xfrm>
            <a:off x="4031575" y="1224677"/>
            <a:ext cx="6567130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team continued their testing with additional experiments to assess the Zumo robot's object detection and counting capabilities. Here are the findings from the new test cases:</a:t>
            </a:r>
            <a:endParaRPr lang="en-US" sz="1225" dirty="0"/>
          </a:p>
        </p:txBody>
      </p:sp>
      <p:sp>
        <p:nvSpPr>
          <p:cNvPr id="6" name="Shape 3"/>
          <p:cNvSpPr/>
          <p:nvPr/>
        </p:nvSpPr>
        <p:spPr>
          <a:xfrm>
            <a:off x="4031575" y="2018467"/>
            <a:ext cx="349925" cy="349925"/>
          </a:xfrm>
          <a:prstGeom prst="roundRect">
            <a:avLst>
              <a:gd name="adj" fmla="val 80009"/>
            </a:avLst>
          </a:prstGeom>
          <a:solidFill>
            <a:srgbClr val="0A081B"/>
          </a:solidFill>
          <a:ln w="15240">
            <a:solidFill>
              <a:srgbClr val="E0E4E6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155996" y="2047518"/>
            <a:ext cx="100965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1837" dirty="0"/>
          </a:p>
        </p:txBody>
      </p:sp>
      <p:sp>
        <p:nvSpPr>
          <p:cNvPr id="8" name="Text 5"/>
          <p:cNvSpPr/>
          <p:nvPr/>
        </p:nvSpPr>
        <p:spPr>
          <a:xfrm>
            <a:off x="4536996" y="2071926"/>
            <a:ext cx="1579959" cy="7290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Experiment 1: Objects near edges</a:t>
            </a:r>
            <a:endParaRPr lang="en-US" sz="1531" dirty="0"/>
          </a:p>
        </p:txBody>
      </p:sp>
      <p:sp>
        <p:nvSpPr>
          <p:cNvPr id="9" name="Text 6"/>
          <p:cNvSpPr/>
          <p:nvPr/>
        </p:nvSpPr>
        <p:spPr>
          <a:xfrm>
            <a:off x="4536996" y="2894171"/>
            <a:ext cx="1579959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Zumo counted every object correctly, even when placed near the edges of the arena.</a:t>
            </a:r>
            <a:endParaRPr lang="en-US" sz="1225" dirty="0"/>
          </a:p>
        </p:txBody>
      </p:sp>
      <p:sp>
        <p:nvSpPr>
          <p:cNvPr id="10" name="Shape 7"/>
          <p:cNvSpPr/>
          <p:nvPr/>
        </p:nvSpPr>
        <p:spPr>
          <a:xfrm>
            <a:off x="6272451" y="2018467"/>
            <a:ext cx="349925" cy="349925"/>
          </a:xfrm>
          <a:prstGeom prst="roundRect">
            <a:avLst>
              <a:gd name="adj" fmla="val 80009"/>
            </a:avLst>
          </a:prstGeom>
          <a:solidFill>
            <a:srgbClr val="0A081B"/>
          </a:solidFill>
          <a:ln w="15240">
            <a:solidFill>
              <a:srgbClr val="E0E4E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82464" y="2047518"/>
            <a:ext cx="129778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1837" dirty="0"/>
          </a:p>
        </p:txBody>
      </p:sp>
      <p:sp>
        <p:nvSpPr>
          <p:cNvPr id="12" name="Text 9"/>
          <p:cNvSpPr/>
          <p:nvPr/>
        </p:nvSpPr>
        <p:spPr>
          <a:xfrm>
            <a:off x="6777871" y="2071926"/>
            <a:ext cx="1579959" cy="7290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Experiment 2: Objects placed close together</a:t>
            </a:r>
            <a:endParaRPr lang="en-US" sz="1531" dirty="0"/>
          </a:p>
        </p:txBody>
      </p:sp>
      <p:sp>
        <p:nvSpPr>
          <p:cNvPr id="13" name="Text 10"/>
          <p:cNvSpPr/>
          <p:nvPr/>
        </p:nvSpPr>
        <p:spPr>
          <a:xfrm>
            <a:off x="6777871" y="2894171"/>
            <a:ext cx="1579959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Zumo counted every object correctly, showing its ability to handle objects in close proximity.</a:t>
            </a:r>
            <a:endParaRPr lang="en-US" sz="1225" dirty="0"/>
          </a:p>
        </p:txBody>
      </p:sp>
      <p:sp>
        <p:nvSpPr>
          <p:cNvPr id="14" name="Shape 11"/>
          <p:cNvSpPr/>
          <p:nvPr/>
        </p:nvSpPr>
        <p:spPr>
          <a:xfrm>
            <a:off x="8513326" y="2018467"/>
            <a:ext cx="349925" cy="349925"/>
          </a:xfrm>
          <a:prstGeom prst="roundRect">
            <a:avLst>
              <a:gd name="adj" fmla="val 80009"/>
            </a:avLst>
          </a:prstGeom>
          <a:solidFill>
            <a:srgbClr val="0A081B"/>
          </a:solidFill>
          <a:ln w="15240">
            <a:solidFill>
              <a:srgbClr val="E0E4E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619887" y="2047518"/>
            <a:ext cx="13668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1837" dirty="0"/>
          </a:p>
        </p:txBody>
      </p:sp>
      <p:sp>
        <p:nvSpPr>
          <p:cNvPr id="16" name="Text 13"/>
          <p:cNvSpPr/>
          <p:nvPr/>
        </p:nvSpPr>
        <p:spPr>
          <a:xfrm>
            <a:off x="9018746" y="2071926"/>
            <a:ext cx="1579959" cy="9720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Experiment 3: Center object surrounded by others</a:t>
            </a:r>
            <a:endParaRPr lang="en-US" sz="1531" dirty="0"/>
          </a:p>
        </p:txBody>
      </p:sp>
      <p:sp>
        <p:nvSpPr>
          <p:cNvPr id="17" name="Text 14"/>
          <p:cNvSpPr/>
          <p:nvPr/>
        </p:nvSpPr>
        <p:spPr>
          <a:xfrm>
            <a:off x="9018746" y="3137178"/>
            <a:ext cx="1579959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Zumo miscounted due to knocking down multiple objects, indicating a limitation in its current design.</a:t>
            </a:r>
            <a:endParaRPr lang="en-US" sz="1225" dirty="0"/>
          </a:p>
        </p:txBody>
      </p:sp>
      <p:sp>
        <p:nvSpPr>
          <p:cNvPr id="18" name="Shape 15"/>
          <p:cNvSpPr/>
          <p:nvPr/>
        </p:nvSpPr>
        <p:spPr>
          <a:xfrm>
            <a:off x="4031575" y="4657725"/>
            <a:ext cx="349925" cy="349925"/>
          </a:xfrm>
          <a:prstGeom prst="roundRect">
            <a:avLst>
              <a:gd name="adj" fmla="val 80009"/>
            </a:avLst>
          </a:prstGeom>
          <a:solidFill>
            <a:srgbClr val="0A081B"/>
          </a:solidFill>
          <a:ln w="15240">
            <a:solidFill>
              <a:srgbClr val="E0E4E6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140637" y="4686776"/>
            <a:ext cx="131802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5372D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4</a:t>
            </a:r>
            <a:endParaRPr lang="en-US" sz="1837" dirty="0"/>
          </a:p>
        </p:txBody>
      </p:sp>
      <p:sp>
        <p:nvSpPr>
          <p:cNvPr id="20" name="Text 17"/>
          <p:cNvSpPr/>
          <p:nvPr/>
        </p:nvSpPr>
        <p:spPr>
          <a:xfrm>
            <a:off x="4536996" y="4711184"/>
            <a:ext cx="2700457" cy="486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5372D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Experiment 4: Different sized objects near edges</a:t>
            </a:r>
            <a:endParaRPr lang="en-US" sz="1531" dirty="0"/>
          </a:p>
        </p:txBody>
      </p:sp>
      <p:sp>
        <p:nvSpPr>
          <p:cNvPr id="21" name="Text 18"/>
          <p:cNvSpPr/>
          <p:nvPr/>
        </p:nvSpPr>
        <p:spPr>
          <a:xfrm>
            <a:off x="4536996" y="5290423"/>
            <a:ext cx="2700457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Zumo counted every object correctly, demonstrating its robustness in detecting objects of varying sizes.</a:t>
            </a:r>
            <a:endParaRPr lang="en-US" sz="1225" dirty="0"/>
          </a:p>
        </p:txBody>
      </p:sp>
      <p:sp>
        <p:nvSpPr>
          <p:cNvPr id="22" name="Shape 19"/>
          <p:cNvSpPr/>
          <p:nvPr/>
        </p:nvSpPr>
        <p:spPr>
          <a:xfrm>
            <a:off x="7392948" y="4657725"/>
            <a:ext cx="349925" cy="349925"/>
          </a:xfrm>
          <a:prstGeom prst="roundRect">
            <a:avLst>
              <a:gd name="adj" fmla="val 80009"/>
            </a:avLst>
          </a:prstGeom>
          <a:solidFill>
            <a:srgbClr val="0A081B"/>
          </a:solidFill>
          <a:ln w="15240">
            <a:solidFill>
              <a:srgbClr val="E0E4E6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7502128" y="4686776"/>
            <a:ext cx="131445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5</a:t>
            </a:r>
            <a:endParaRPr lang="en-US" sz="1837" dirty="0"/>
          </a:p>
        </p:txBody>
      </p:sp>
      <p:sp>
        <p:nvSpPr>
          <p:cNvPr id="24" name="Text 21"/>
          <p:cNvSpPr/>
          <p:nvPr/>
        </p:nvSpPr>
        <p:spPr>
          <a:xfrm>
            <a:off x="7898368" y="4711184"/>
            <a:ext cx="2700457" cy="486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Experiment 5: Obstacles arranged in a smile shape</a:t>
            </a:r>
            <a:endParaRPr lang="en-US" sz="1531" dirty="0"/>
          </a:p>
        </p:txBody>
      </p:sp>
      <p:sp>
        <p:nvSpPr>
          <p:cNvPr id="25" name="Text 22"/>
          <p:cNvSpPr/>
          <p:nvPr/>
        </p:nvSpPr>
        <p:spPr>
          <a:xfrm>
            <a:off x="7898368" y="5290423"/>
            <a:ext cx="2700457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Zumo counted every object correctly, showing its ability to handle non-linear object arrangements.</a:t>
            </a:r>
            <a:endParaRPr lang="en-US" sz="1225" dirty="0"/>
          </a:p>
        </p:txBody>
      </p:sp>
      <p:sp>
        <p:nvSpPr>
          <p:cNvPr id="26" name="Shape 23"/>
          <p:cNvSpPr/>
          <p:nvPr/>
        </p:nvSpPr>
        <p:spPr>
          <a:xfrm>
            <a:off x="4031575" y="6211491"/>
            <a:ext cx="1466850" cy="906542"/>
          </a:xfrm>
          <a:prstGeom prst="roundRect">
            <a:avLst>
              <a:gd name="adj" fmla="val 30883"/>
            </a:avLst>
          </a:prstGeom>
          <a:noFill/>
          <a:ln w="15240">
            <a:solidFill>
              <a:srgbClr val="16FFBB"/>
            </a:solidFill>
            <a:prstDash val="solid"/>
          </a:ln>
        </p:spPr>
      </p:sp>
      <p:pic>
        <p:nvPicPr>
          <p:cNvPr id="2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6815" y="6226731"/>
            <a:ext cx="1436370" cy="876062"/>
          </a:xfrm>
          <a:prstGeom prst="rect">
            <a:avLst/>
          </a:prstGeom>
        </p:spPr>
      </p:pic>
      <p:sp>
        <p:nvSpPr>
          <p:cNvPr id="28" name="Text 24"/>
          <p:cNvSpPr/>
          <p:nvPr/>
        </p:nvSpPr>
        <p:spPr>
          <a:xfrm>
            <a:off x="4031575" y="7312343"/>
            <a:ext cx="146685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Experiment 1</a:t>
            </a:r>
            <a:endParaRPr lang="en-US" sz="1225" dirty="0"/>
          </a:p>
        </p:txBody>
      </p:sp>
      <p:sp>
        <p:nvSpPr>
          <p:cNvPr id="29" name="Shape 25"/>
          <p:cNvSpPr/>
          <p:nvPr/>
        </p:nvSpPr>
        <p:spPr>
          <a:xfrm>
            <a:off x="5731669" y="6211491"/>
            <a:ext cx="1466850" cy="906542"/>
          </a:xfrm>
          <a:prstGeom prst="roundRect">
            <a:avLst>
              <a:gd name="adj" fmla="val 30883"/>
            </a:avLst>
          </a:prstGeom>
          <a:noFill/>
          <a:ln w="15240">
            <a:solidFill>
              <a:srgbClr val="29DDDA"/>
            </a:solidFill>
            <a:prstDash val="solid"/>
          </a:ln>
        </p:spPr>
      </p:sp>
      <p:pic>
        <p:nvPicPr>
          <p:cNvPr id="3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909" y="6226731"/>
            <a:ext cx="1436370" cy="876062"/>
          </a:xfrm>
          <a:prstGeom prst="rect">
            <a:avLst/>
          </a:prstGeom>
        </p:spPr>
      </p:pic>
      <p:sp>
        <p:nvSpPr>
          <p:cNvPr id="31" name="Text 26"/>
          <p:cNvSpPr/>
          <p:nvPr/>
        </p:nvSpPr>
        <p:spPr>
          <a:xfrm>
            <a:off x="5731669" y="7312343"/>
            <a:ext cx="146685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Experiment 2</a:t>
            </a:r>
            <a:endParaRPr lang="en-US" sz="1225" dirty="0"/>
          </a:p>
        </p:txBody>
      </p:sp>
      <p:sp>
        <p:nvSpPr>
          <p:cNvPr id="32" name="Shape 27"/>
          <p:cNvSpPr/>
          <p:nvPr/>
        </p:nvSpPr>
        <p:spPr>
          <a:xfrm>
            <a:off x="7431762" y="6211491"/>
            <a:ext cx="1466850" cy="906542"/>
          </a:xfrm>
          <a:prstGeom prst="roundRect">
            <a:avLst>
              <a:gd name="adj" fmla="val 30883"/>
            </a:avLst>
          </a:prstGeom>
          <a:noFill/>
          <a:ln w="15240">
            <a:solidFill>
              <a:srgbClr val="37A7E7"/>
            </a:solidFill>
            <a:prstDash val="solid"/>
          </a:ln>
        </p:spPr>
      </p:sp>
      <p:pic>
        <p:nvPicPr>
          <p:cNvPr id="3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7002" y="6226731"/>
            <a:ext cx="1436370" cy="876062"/>
          </a:xfrm>
          <a:prstGeom prst="rect">
            <a:avLst/>
          </a:prstGeom>
        </p:spPr>
      </p:pic>
      <p:sp>
        <p:nvSpPr>
          <p:cNvPr id="34" name="Text 28"/>
          <p:cNvSpPr/>
          <p:nvPr/>
        </p:nvSpPr>
        <p:spPr>
          <a:xfrm>
            <a:off x="7431762" y="7312343"/>
            <a:ext cx="146685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Experiment 3</a:t>
            </a:r>
            <a:endParaRPr lang="en-US" sz="1225" dirty="0"/>
          </a:p>
        </p:txBody>
      </p:sp>
      <p:sp>
        <p:nvSpPr>
          <p:cNvPr id="35" name="Shape 29"/>
          <p:cNvSpPr/>
          <p:nvPr/>
        </p:nvSpPr>
        <p:spPr>
          <a:xfrm>
            <a:off x="9131856" y="6211491"/>
            <a:ext cx="1466850" cy="906542"/>
          </a:xfrm>
          <a:prstGeom prst="roundRect">
            <a:avLst>
              <a:gd name="adj" fmla="val 30883"/>
            </a:avLst>
          </a:prstGeom>
          <a:noFill/>
          <a:ln w="15240">
            <a:solidFill>
              <a:srgbClr val="5372DF"/>
            </a:solidFill>
            <a:prstDash val="solid"/>
          </a:ln>
        </p:spPr>
      </p:sp>
      <p:pic>
        <p:nvPicPr>
          <p:cNvPr id="3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7096" y="6226731"/>
            <a:ext cx="1436370" cy="876062"/>
          </a:xfrm>
          <a:prstGeom prst="rect">
            <a:avLst/>
          </a:prstGeom>
        </p:spPr>
      </p:pic>
      <p:sp>
        <p:nvSpPr>
          <p:cNvPr id="37" name="Text 30"/>
          <p:cNvSpPr/>
          <p:nvPr/>
        </p:nvSpPr>
        <p:spPr>
          <a:xfrm>
            <a:off x="9131856" y="7312343"/>
            <a:ext cx="146685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Experiment 4</a:t>
            </a:r>
            <a:endParaRPr lang="en-US" sz="1225" dirty="0"/>
          </a:p>
        </p:txBody>
      </p:sp>
      <p:sp>
        <p:nvSpPr>
          <p:cNvPr id="38" name="Shape 31"/>
          <p:cNvSpPr/>
          <p:nvPr/>
        </p:nvSpPr>
        <p:spPr>
          <a:xfrm>
            <a:off x="4031575" y="8027670"/>
            <a:ext cx="1466850" cy="906542"/>
          </a:xfrm>
          <a:prstGeom prst="roundRect">
            <a:avLst>
              <a:gd name="adj" fmla="val 30883"/>
            </a:avLst>
          </a:prstGeom>
          <a:noFill/>
          <a:ln w="15240">
            <a:solidFill>
              <a:srgbClr val="16FFBB"/>
            </a:solidFill>
            <a:prstDash val="solid"/>
          </a:ln>
        </p:spPr>
      </p:sp>
      <p:pic>
        <p:nvPicPr>
          <p:cNvPr id="39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6815" y="8042910"/>
            <a:ext cx="1436370" cy="876062"/>
          </a:xfrm>
          <a:prstGeom prst="rect">
            <a:avLst/>
          </a:prstGeom>
        </p:spPr>
      </p:pic>
      <p:sp>
        <p:nvSpPr>
          <p:cNvPr id="40" name="Text 32"/>
          <p:cNvSpPr/>
          <p:nvPr/>
        </p:nvSpPr>
        <p:spPr>
          <a:xfrm>
            <a:off x="4031575" y="9128522"/>
            <a:ext cx="146685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Experiment 5</a:t>
            </a:r>
            <a:endParaRPr lang="en-US" sz="1225" dirty="0"/>
          </a:p>
        </p:txBody>
      </p:sp>
      <p:pic>
        <p:nvPicPr>
          <p:cNvPr id="41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713792" y="600551"/>
            <a:ext cx="9202698" cy="1362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63"/>
              </a:lnSpc>
              <a:buNone/>
            </a:pPr>
            <a:r>
              <a:rPr lang="en-US" sz="4291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Insights Gained in Robotics Programming</a:t>
            </a:r>
            <a:endParaRPr lang="en-US" sz="4291" dirty="0"/>
          </a:p>
        </p:txBody>
      </p:sp>
      <p:sp>
        <p:nvSpPr>
          <p:cNvPr id="5" name="Shape 2"/>
          <p:cNvSpPr/>
          <p:nvPr/>
        </p:nvSpPr>
        <p:spPr>
          <a:xfrm>
            <a:off x="2713792" y="2398752"/>
            <a:ext cx="4437936" cy="2742843"/>
          </a:xfrm>
          <a:prstGeom prst="roundRect">
            <a:avLst>
              <a:gd name="adj" fmla="val 14304"/>
            </a:avLst>
          </a:prstGeom>
          <a:noFill/>
          <a:ln w="22860">
            <a:solidFill>
              <a:srgbClr val="16FFBB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652" y="2421612"/>
            <a:ext cx="4392216" cy="269712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713792" y="5414010"/>
            <a:ext cx="2724507" cy="3405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82"/>
              </a:lnSpc>
              <a:buNone/>
            </a:pPr>
            <a:r>
              <a:rPr lang="en-US" sz="2145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Team Collaboration</a:t>
            </a:r>
            <a:endParaRPr lang="en-US" sz="2145" dirty="0"/>
          </a:p>
        </p:txBody>
      </p:sp>
      <p:sp>
        <p:nvSpPr>
          <p:cNvPr id="8" name="Text 4"/>
          <p:cNvSpPr/>
          <p:nvPr/>
        </p:nvSpPr>
        <p:spPr>
          <a:xfrm>
            <a:off x="2713792" y="5885259"/>
            <a:ext cx="4437936" cy="1743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6"/>
              </a:lnSpc>
              <a:buNone/>
            </a:pPr>
            <a:r>
              <a:rPr lang="en-US" sz="171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project demonstrated the value of good communication and teamwork in challenging robotic engineering projects, with each member providing special talents and viewpoints.</a:t>
            </a:r>
            <a:endParaRPr lang="en-US" sz="1716" dirty="0"/>
          </a:p>
        </p:txBody>
      </p:sp>
      <p:sp>
        <p:nvSpPr>
          <p:cNvPr id="9" name="Shape 5"/>
          <p:cNvSpPr/>
          <p:nvPr/>
        </p:nvSpPr>
        <p:spPr>
          <a:xfrm>
            <a:off x="7478554" y="2398752"/>
            <a:ext cx="4437936" cy="2742843"/>
          </a:xfrm>
          <a:prstGeom prst="roundRect">
            <a:avLst>
              <a:gd name="adj" fmla="val 14304"/>
            </a:avLst>
          </a:prstGeom>
          <a:noFill/>
          <a:ln w="22860">
            <a:solidFill>
              <a:srgbClr val="29DDDA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1414" y="2421612"/>
            <a:ext cx="4392216" cy="269712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78554" y="5414010"/>
            <a:ext cx="4292322" cy="3405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82"/>
              </a:lnSpc>
              <a:buNone/>
            </a:pPr>
            <a:r>
              <a:rPr lang="en-US" sz="2145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Adaptability and Troubleshooting</a:t>
            </a:r>
            <a:endParaRPr lang="en-US" sz="2145" dirty="0"/>
          </a:p>
        </p:txBody>
      </p:sp>
      <p:sp>
        <p:nvSpPr>
          <p:cNvPr id="12" name="Text 7"/>
          <p:cNvSpPr/>
          <p:nvPr/>
        </p:nvSpPr>
        <p:spPr>
          <a:xfrm>
            <a:off x="7478554" y="5885259"/>
            <a:ext cx="4437936" cy="1743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6"/>
              </a:lnSpc>
              <a:buNone/>
            </a:pPr>
            <a:r>
              <a:rPr lang="en-US" sz="171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Because the test arena is unpredictable, navigating it showed that adaptive programming and fast problem-solving are necessary to guarantee the robot's dependable performance.</a:t>
            </a:r>
            <a:endParaRPr lang="en-US" sz="1716" dirty="0"/>
          </a:p>
        </p:txBody>
      </p:sp>
      <p:pic>
        <p:nvPicPr>
          <p:cNvPr id="1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88250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Team Members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4021217"/>
            <a:ext cx="4579739" cy="1325880"/>
          </a:xfrm>
          <a:prstGeom prst="roundRect">
            <a:avLst>
              <a:gd name="adj" fmla="val 30166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869406" y="426624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Çağatay DURU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869406" y="4746665"/>
            <a:ext cx="408967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4021217"/>
            <a:ext cx="4579739" cy="1325880"/>
          </a:xfrm>
          <a:prstGeom prst="roundRect">
            <a:avLst>
              <a:gd name="adj" fmla="val 30166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71316" y="426624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Emirhan BENDERLİ</a:t>
            </a:r>
            <a:endParaRPr lang="en-US" sz="2187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46947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Project Components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3837384"/>
            <a:ext cx="388739" cy="388739"/>
          </a:xfrm>
          <a:prstGeom prst="roundRect">
            <a:avLst>
              <a:gd name="adj" fmla="val 102886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3235285" y="385810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Zumo Robot Platform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3235285" y="4338518"/>
            <a:ext cx="396882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core component of the project, a compact and maneuverable Zumo robot chassis equipped with various sensors and motors.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3837384"/>
            <a:ext cx="388739" cy="388739"/>
          </a:xfrm>
          <a:prstGeom prst="roundRect">
            <a:avLst>
              <a:gd name="adj" fmla="val 102886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037195" y="3858101"/>
            <a:ext cx="284142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MZ80 Infrared Sensor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037195" y="4338518"/>
            <a:ext cx="396882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high-precision infrared sensor used to detect and identify objects within the robot's scanning radius.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709624" y="601742"/>
            <a:ext cx="5453896" cy="6817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68"/>
              </a:lnSpc>
              <a:buNone/>
            </a:pPr>
            <a:r>
              <a:rPr lang="en-US" sz="429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User Manual</a:t>
            </a:r>
            <a:endParaRPr lang="en-US" sz="4294" dirty="0"/>
          </a:p>
        </p:txBody>
      </p:sp>
      <p:sp>
        <p:nvSpPr>
          <p:cNvPr id="5" name="Text 2"/>
          <p:cNvSpPr/>
          <p:nvPr/>
        </p:nvSpPr>
        <p:spPr>
          <a:xfrm>
            <a:off x="2709624" y="1828800"/>
            <a:ext cx="2726888" cy="3407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84"/>
              </a:lnSpc>
              <a:buNone/>
            </a:pPr>
            <a:r>
              <a:rPr lang="en-US" sz="214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Power</a:t>
            </a:r>
            <a:endParaRPr lang="en-US" sz="2147" dirty="0"/>
          </a:p>
        </p:txBody>
      </p:sp>
      <p:sp>
        <p:nvSpPr>
          <p:cNvPr id="6" name="Text 3"/>
          <p:cNvSpPr/>
          <p:nvPr/>
        </p:nvSpPr>
        <p:spPr>
          <a:xfrm>
            <a:off x="2709624" y="2387679"/>
            <a:ext cx="4339471" cy="697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48"/>
              </a:lnSpc>
              <a:buNone/>
            </a:pPr>
            <a:r>
              <a:rPr lang="en-US" sz="1718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Insert 6 x AA batteries into the battery compartment to power on the Zumo robot.</a:t>
            </a:r>
            <a:endParaRPr lang="en-US" sz="1718" dirty="0"/>
          </a:p>
        </p:txBody>
      </p:sp>
      <p:sp>
        <p:nvSpPr>
          <p:cNvPr id="7" name="Text 4"/>
          <p:cNvSpPr/>
          <p:nvPr/>
        </p:nvSpPr>
        <p:spPr>
          <a:xfrm>
            <a:off x="2709624" y="3303746"/>
            <a:ext cx="2726888" cy="3407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84"/>
              </a:lnSpc>
              <a:buNone/>
            </a:pPr>
            <a:r>
              <a:rPr lang="en-US" sz="214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Calibration</a:t>
            </a:r>
            <a:endParaRPr lang="en-US" sz="2147" dirty="0"/>
          </a:p>
        </p:txBody>
      </p:sp>
      <p:sp>
        <p:nvSpPr>
          <p:cNvPr id="8" name="Text 5"/>
          <p:cNvSpPr/>
          <p:nvPr/>
        </p:nvSpPr>
        <p:spPr>
          <a:xfrm>
            <a:off x="2709624" y="3862626"/>
            <a:ext cx="4339471" cy="13958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48"/>
              </a:lnSpc>
              <a:buNone/>
            </a:pPr>
            <a:r>
              <a:rPr lang="en-US" sz="1718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Press the on button to start the 5-second calibration process. Show both white and black ground to the reflectance sensors at the front bottom of the Zumo.</a:t>
            </a:r>
            <a:endParaRPr lang="en-US" sz="1718" dirty="0"/>
          </a:p>
        </p:txBody>
      </p:sp>
      <p:sp>
        <p:nvSpPr>
          <p:cNvPr id="9" name="Text 6"/>
          <p:cNvSpPr/>
          <p:nvPr/>
        </p:nvSpPr>
        <p:spPr>
          <a:xfrm>
            <a:off x="2709624" y="5476637"/>
            <a:ext cx="2726888" cy="3407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84"/>
              </a:lnSpc>
              <a:buNone/>
            </a:pPr>
            <a:r>
              <a:rPr lang="en-US" sz="214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Placement</a:t>
            </a:r>
            <a:endParaRPr lang="en-US" sz="2147" dirty="0"/>
          </a:p>
        </p:txBody>
      </p:sp>
      <p:sp>
        <p:nvSpPr>
          <p:cNvPr id="10" name="Text 7"/>
          <p:cNvSpPr/>
          <p:nvPr/>
        </p:nvSpPr>
        <p:spPr>
          <a:xfrm>
            <a:off x="2709624" y="6035516"/>
            <a:ext cx="4339471" cy="13958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48"/>
              </a:lnSpc>
              <a:buNone/>
            </a:pPr>
            <a:r>
              <a:rPr lang="en-US" sz="1718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After calibration, place the Zumo anywhere inside the arena. The center is ideal, but avoid obstacles. Ensure the Zumo is completely inside the arena to prevent it from falling out.</a:t>
            </a:r>
            <a:endParaRPr lang="en-US" sz="1718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925" y="1856065"/>
            <a:ext cx="4339471" cy="2969062"/>
          </a:xfrm>
          <a:prstGeom prst="rect">
            <a:avLst/>
          </a:prstGeom>
        </p:spPr>
      </p:pic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701760"/>
            <a:ext cx="640603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Challenges Encountered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2929295"/>
            <a:ext cx="441983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project presented several key challenges, including accurately calibrating the MZ80 infrared sensor, developing a search algorithm to navigate the arena, and reliably detecting arena borders and obstacles.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624376" y="4906208"/>
            <a:ext cx="441983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Sensor calibration was critical to ensure consistent and accurate object detection, while the search algorithm had to account for various arena shapes and object placements.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806" y="2979301"/>
            <a:ext cx="4419838" cy="3024068"/>
          </a:xfrm>
          <a:prstGeom prst="rect">
            <a:avLst/>
          </a:prstGeom>
        </p:spPr>
      </p:pic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295882"/>
            <a:ext cx="565177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Flaws and Limitations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360818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802255" y="3649861"/>
            <a:ext cx="1441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346490" y="3684508"/>
            <a:ext cx="225694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Knocked Down Objects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346490" y="4512112"/>
            <a:ext cx="22569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Knocked down objects might cause miscounting.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825609" y="360818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982891" y="3649861"/>
            <a:ext cx="185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547723" y="3684508"/>
            <a:ext cx="225694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Detection Range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547723" y="4164925"/>
            <a:ext cx="22569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Distant objects may not be detected, requiring increased MZ80 range.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026843" y="360818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179243" y="3649861"/>
            <a:ext cx="1951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9748957" y="3684508"/>
            <a:ext cx="225694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Code Customization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9748957" y="4512112"/>
            <a:ext cx="22569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For different cases, some variables in the code need to be tweaked.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624376" y="4101227"/>
            <a:ext cx="686847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Components and Libraries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624376" y="5128855"/>
            <a:ext cx="9381649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project utilizes various components and libraries to enhance the functionality of the Zumo Robot. These include the MZ80 Infrared Sensor, 6 Reflectance Sensors, and a Buzzer. In addition, we make use of the ZumoShield.h library, which includes the QTRSensors.h, ZumoMotors.h, ZumoBuzzer.h, and ZumoReflectanceSensorArray.h libraries. These components and libraries play a crucial role in achieving our project goals.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8234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Sensor Calibration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2851071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307324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Sensor Positioning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3553658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Carefully positioned the MZ80 infrared sensor to ensure optimal coverage of the arena for object detection.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4628555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4850725"/>
            <a:ext cx="31225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Sensitivity Adjustments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5331143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Needs adjustments the sensor's sensitivity for different cases and accurately detect objects of varying sizes and distances.</a:t>
            </a:r>
            <a:endParaRPr lang="en-US" sz="1750" dirty="0"/>
          </a:p>
        </p:txBody>
      </p:sp>
      <p:pic>
        <p:nvPicPr>
          <p:cNvPr id="12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42172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Method: Calibration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979777" y="2560439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Essential to prevent the Zumo from falling out of the arena.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979777" y="3004661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5-second calibration to differentiate between white borders and black ground.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771" y="3609975"/>
            <a:ext cx="6484858" cy="3197900"/>
          </a:xfrm>
          <a:prstGeom prst="rect">
            <a:avLst/>
          </a:prstGeom>
        </p:spPr>
      </p:pic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2024-05-22T19:17:35Z</dcterms:created>
  <dcterms:modified xsi:type="dcterms:W3CDTF">2024-05-22T19:17:35Z</dcterms:modified>
</cp:coreProperties>
</file>